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7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384048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3000" y="65836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F0F0F0"/>
                </a:solidFill>
                <a:latin typeface="Barlow Condensed"/>
              </a:rPr>
              <a:t>PROCESSCUBE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0116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888888"/>
                </a:solidFill>
                <a:latin typeface="Plus Jakarta Sans"/>
              </a:rPr>
              <a:t>KAPITEL · UNTERTITEL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423160"/>
            <a:ext cx="1097280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8000"/>
              </a:lnSpc>
            </a:pPr>
            <a:r>
              <a:rPr sz="7600" b="1">
                <a:solidFill>
                  <a:srgbClr val="F0F0F0"/>
                </a:solidFill>
                <a:latin typeface="Barlow Condensed"/>
              </a:rPr>
              <a:t>Die richtige Frage
kommt zuerst.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34924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AAAAAA"/>
                </a:solidFill>
                <a:latin typeface="Plus Jakarta Sans"/>
              </a:rPr>
              <a:t>Ein kurzer Untertitel — konkret, ohne Buzzwords.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5989320"/>
            <a:ext cx="548640" cy="73152"/>
          </a:xfrm>
          <a:prstGeom prst="rect">
            <a:avLst/>
          </a:prstGeom>
          <a:solidFill>
            <a:srgbClr val="F8A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ProcessCube UG ·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64465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www.processcube.io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7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384048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3000" y="65836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F0F0F0"/>
                </a:solidFill>
                <a:latin typeface="Barlow Condensed"/>
              </a:rPr>
              <a:t>PROCESSCUBE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60320"/>
            <a:ext cx="292608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0" b="1">
                <a:solidFill>
                  <a:srgbClr val="F8A923"/>
                </a:solidFill>
                <a:latin typeface="Barlow Condensed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0" y="320040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888888"/>
                </a:solidFill>
                <a:latin typeface="Plus Jakarta Sans"/>
              </a:rPr>
              <a:t>KAPITEL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3520440"/>
            <a:ext cx="7498079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6400" b="1">
                <a:solidFill>
                  <a:srgbClr val="F0F0F0"/>
                </a:solidFill>
                <a:latin typeface="Barlow Condensed"/>
              </a:rPr>
              <a:t>Wo KI
Wirkung hat.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465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ProcessCube UG ·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64465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www.processcube.io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7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292608" cy="2926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5840" y="65836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AAAAAA"/>
                </a:solidFill>
                <a:latin typeface="Barlow Condensed"/>
              </a:rPr>
              <a:t>PROCESSCUBE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888888"/>
                </a:solidFill>
                <a:latin typeface="Plus Jakarta Sans"/>
              </a:rPr>
              <a:t>KAPITEL 3 · EHRLICHKEIT ZUERST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0972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600" b="1">
                <a:solidFill>
                  <a:srgbClr val="F0F0F0"/>
                </a:solidFill>
                <a:latin typeface="Barlow Condensed"/>
              </a:rPr>
              <a:t>KI ist kein Allheilmittel.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880360"/>
            <a:ext cx="100584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>
                <a:solidFill>
                  <a:srgbClr val="AAAAAA"/>
                </a:solidFill>
                <a:latin typeface="Plus Jakarta Sans"/>
              </a:rPr>
              <a:t>Klarheit ist das Ziel — wir helfen dir zu verstehen, wo KI sinnvoll ist und wo nicht.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49039"/>
            <a:ext cx="5394960" cy="2286000"/>
          </a:xfrm>
          <a:prstGeom prst="roundRect">
            <a:avLst>
              <a:gd name="adj" fmla="val 8000"/>
            </a:avLst>
          </a:prstGeom>
          <a:solidFill>
            <a:srgbClr val="161616"/>
          </a:solidFill>
          <a:ln w="9525">
            <a:solidFill>
              <a:srgbClr val="28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3192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F8A923"/>
                </a:solidFill>
                <a:latin typeface="Plus Jakarta Sans"/>
              </a:rPr>
              <a:t>✓  KI hilft hier stark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343400"/>
            <a:ext cx="493776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>
                <a:solidFill>
                  <a:srgbClr val="F0F0F0"/>
                </a:solidFill>
                <a:latin typeface="Plus Jakarta Sans"/>
              </a:rPr>
              <a:t>Repetitive Kommunikation
Regelbasierte Prozessschritte
Wissen abrufbar machen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49039"/>
            <a:ext cx="5394960" cy="2286000"/>
          </a:xfrm>
          <a:prstGeom prst="roundRect">
            <a:avLst>
              <a:gd name="adj" fmla="val 8000"/>
            </a:avLst>
          </a:prstGeom>
          <a:solidFill>
            <a:srgbClr val="161616"/>
          </a:solidFill>
          <a:ln w="9525">
            <a:solidFill>
              <a:srgbClr val="28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0" y="393192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AAAAAA"/>
                </a:solidFill>
                <a:latin typeface="Plus Jakarta Sans"/>
              </a:rPr>
              <a:t>✕  KI hilft hier weniger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4343400"/>
            <a:ext cx="493776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700" b="0">
                <a:solidFill>
                  <a:srgbClr val="F0F0F0"/>
                </a:solidFill>
                <a:latin typeface="Plus Jakarta Sans"/>
              </a:rPr>
              <a:t>Kreative Kerntätigkeit
Chaotische Prozesse
Einmalige Sonderfälle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465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ProcessCube UG ·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64465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www.processcube.io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7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292608" cy="2926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5840" y="65836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AAAAAA"/>
                </a:solidFill>
                <a:latin typeface="Barlow Condensed"/>
              </a:rPr>
              <a:t>PROCESSCUBE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548640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0" b="1">
                <a:solidFill>
                  <a:srgbClr val="F8A923"/>
                </a:solidFill>
                <a:latin typeface="Barlow Condensed"/>
              </a:rPr>
              <a:t>87%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2834640"/>
            <a:ext cx="576072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F0F0F0"/>
                </a:solidFill>
                <a:latin typeface="Barlow Condensed"/>
              </a:rPr>
              <a:t>der Tickets
automatisch gelöst.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5120640"/>
            <a:ext cx="5486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888888"/>
                </a:solidFill>
                <a:latin typeface="Plus Jakarta Sans"/>
              </a:rPr>
              <a:t>Basierend auf Kundendaten Ticketpilot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465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ProcessCube UG ·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64465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www.processcube.io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7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292608" cy="2926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5840" y="65836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AAAAAA"/>
                </a:solidFill>
                <a:latin typeface="Barlow Condensed"/>
              </a:rPr>
              <a:t>PROCESSCUBE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6304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888888"/>
                </a:solidFill>
                <a:latin typeface="Plus Jakarta Sans"/>
              </a:rPr>
              <a:t>AGENDA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800"/>
            <a:ext cx="10972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5600" b="1">
                <a:solidFill>
                  <a:srgbClr val="F0F0F0"/>
                </a:solidFill>
                <a:latin typeface="Barlow Condensed"/>
              </a:rPr>
              <a:t>Was du erwartet.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0040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F8A923"/>
                </a:solidFill>
                <a:latin typeface="Barlow Condensed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3260400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F0F0F0"/>
                </a:solidFill>
                <a:latin typeface="Plus Jakarta Sans"/>
              </a:rPr>
              <a:t>Die richtigen Fragen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40080" y="3840480"/>
            <a:ext cx="10881360" cy="0"/>
          </a:xfrm>
          <a:prstGeom prst="line">
            <a:avLst/>
          </a:prstGeom>
          <a:ln w="9525">
            <a:solidFill>
              <a:srgbClr val="2525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0080" y="388620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F8A923"/>
                </a:solidFill>
                <a:latin typeface="Barlow Condensed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60" y="3946200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F0F0F0"/>
                </a:solidFill>
                <a:latin typeface="Plus Jakarta Sans"/>
              </a:rPr>
              <a:t>Wo KI Wirkung hat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40080" y="4526280"/>
            <a:ext cx="10881360" cy="0"/>
          </a:xfrm>
          <a:prstGeom prst="line">
            <a:avLst/>
          </a:prstGeom>
          <a:ln w="9525">
            <a:solidFill>
              <a:srgbClr val="2525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0080" y="457200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F8A923"/>
                </a:solidFill>
                <a:latin typeface="Barlow Condensed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4632000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F0F0F0"/>
                </a:solidFill>
                <a:latin typeface="Plus Jakarta Sans"/>
              </a:rPr>
              <a:t>Ehrlichkeit zuerst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40080" y="5212080"/>
            <a:ext cx="10881360" cy="0"/>
          </a:xfrm>
          <a:prstGeom prst="line">
            <a:avLst/>
          </a:prstGeom>
          <a:ln w="9525">
            <a:solidFill>
              <a:srgbClr val="2525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40080" y="525780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F8A923"/>
                </a:solidFill>
                <a:latin typeface="Barlow Condensed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5317800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F0F0F0"/>
                </a:solidFill>
                <a:latin typeface="Plus Jakarta Sans"/>
              </a:rPr>
              <a:t>Die Technologie dahinter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40080" y="5897880"/>
            <a:ext cx="10881360" cy="0"/>
          </a:xfrm>
          <a:prstGeom prst="line">
            <a:avLst/>
          </a:prstGeom>
          <a:ln w="9525">
            <a:solidFill>
              <a:srgbClr val="2525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0080" y="594360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>
                <a:solidFill>
                  <a:srgbClr val="F8A923"/>
                </a:solidFill>
                <a:latin typeface="Barlow Condensed"/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6003600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F0F0F0"/>
                </a:solidFill>
                <a:latin typeface="Plus Jakarta Sans"/>
              </a:rPr>
              <a:t>Dein erster Schritt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40080" y="6583680"/>
            <a:ext cx="10881360" cy="0"/>
          </a:xfrm>
          <a:prstGeom prst="line">
            <a:avLst/>
          </a:prstGeom>
          <a:ln w="9525">
            <a:solidFill>
              <a:srgbClr val="2525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0080" y="64465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ProcessCube UG · 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64465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www.processcube.io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70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40080"/>
            <a:ext cx="292608" cy="2926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5840" y="65836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AAAAAA"/>
                </a:solidFill>
                <a:latin typeface="Barlow Condensed"/>
              </a:rPr>
              <a:t>PROCESSCUBE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28600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888888"/>
                </a:solidFill>
                <a:latin typeface="Plus Jakarta Sans"/>
              </a:rPr>
              <a:t>DEIN ERSTER SCHRITT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697480"/>
            <a:ext cx="1097280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8000" b="1">
                <a:solidFill>
                  <a:srgbClr val="F0F0F0"/>
                </a:solidFill>
                <a:latin typeface="Barlow Condensed"/>
              </a:rPr>
              <a:t>Jetzt ist der
richtige Moment.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5303520"/>
            <a:ext cx="3108960" cy="640080"/>
          </a:xfrm>
          <a:prstGeom prst="roundRect">
            <a:avLst>
              <a:gd name="adj" fmla="val 35000"/>
            </a:avLst>
          </a:prstGeom>
          <a:solidFill>
            <a:srgbClr val="F8A9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76200" bIns="76200"/>
          <a:lstStyle/>
          <a:p>
            <a:pPr algn="ctr"/>
            <a:r>
              <a:rPr sz="1800" b="1">
                <a:solidFill>
                  <a:srgbClr val="0F172A"/>
                </a:solidFill>
                <a:latin typeface="Plus Jakarta Sans"/>
              </a:rPr>
              <a:t>Kostenlos starten 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AAAAAA"/>
                </a:solidFill>
                <a:latin typeface="Plus Jakarta Sans"/>
              </a:rPr>
              <a:t>✓ DSGVO-konform     ✓ On-Premise möglich     ✓ EU AI Act ready     ✓ Live in 2 Stunden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64465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ProcessCube UG ·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64465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88888"/>
                </a:solidFill>
                <a:latin typeface="Plus Jakarta Sans"/>
              </a:rPr>
              <a:t>www.processcube.io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